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  <p:sldId id="263" r:id="rId9"/>
    <p:sldId id="264" r:id="rId10"/>
    <p:sldId id="265" r:id="rId11"/>
    <p:sldId id="267" r:id="rId12"/>
    <p:sldId id="266" r:id="rId13"/>
    <p:sldId id="268" r:id="rId14"/>
    <p:sldId id="270" r:id="rId15"/>
    <p:sldId id="274" r:id="rId16"/>
    <p:sldId id="269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</p:sldIdLst>
  <p:sldSz cx="6858000" cy="9144000" type="screen4x3"/>
  <p:notesSz cx="6889750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82" autoAdjust="0"/>
    <p:restoredTop sz="94660"/>
  </p:normalViewPr>
  <p:slideViewPr>
    <p:cSldViewPr>
      <p:cViewPr varScale="1">
        <p:scale>
          <a:sx n="83" d="100"/>
          <a:sy n="83" d="100"/>
        </p:scale>
        <p:origin x="291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45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47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71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76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82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4537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45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014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13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661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85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5DB0-17C7-498D-AE73-2EA69EFF7548}" type="datetimeFigureOut">
              <a:rPr lang="nl-NL" smtClean="0"/>
              <a:pPr/>
              <a:t>8-2-2024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0C360-0998-4309-BDD5-4B59233655F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09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48680" y="539552"/>
            <a:ext cx="5832648" cy="80648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In dit document staan de tweetekenklanken:</a:t>
            </a:r>
          </a:p>
          <a:p>
            <a:pPr algn="ctr"/>
            <a:r>
              <a:rPr lang="nl-NL" dirty="0" smtClean="0"/>
              <a:t>oe-ui-ie-ei-ij-</a:t>
            </a:r>
            <a:r>
              <a:rPr lang="nl-NL" dirty="0" err="1" smtClean="0"/>
              <a:t>eu</a:t>
            </a:r>
            <a:r>
              <a:rPr lang="nl-NL" dirty="0" smtClean="0"/>
              <a:t>-au-</a:t>
            </a:r>
            <a:r>
              <a:rPr lang="nl-NL" dirty="0" err="1" smtClean="0"/>
              <a:t>ou</a:t>
            </a:r>
            <a:endParaRPr lang="nl-NL" dirty="0" smtClean="0"/>
          </a:p>
          <a:p>
            <a:pPr algn="ctr"/>
            <a:r>
              <a:rPr lang="nl-NL" dirty="0" smtClean="0"/>
              <a:t>In </a:t>
            </a:r>
            <a:r>
              <a:rPr lang="nl-NL" dirty="0" err="1" smtClean="0"/>
              <a:t>thepicture</a:t>
            </a:r>
            <a:r>
              <a:rPr lang="nl-NL" dirty="0" smtClean="0"/>
              <a:t>!</a:t>
            </a:r>
          </a:p>
          <a:p>
            <a:pPr algn="ctr"/>
            <a:endParaRPr lang="nl-NL" dirty="0"/>
          </a:p>
          <a:p>
            <a:pPr algn="ctr"/>
            <a:r>
              <a:rPr lang="nl-NL" dirty="0" smtClean="0"/>
              <a:t>Van ieder tweetekenklank is er een kort dictee met 5 zinnen.</a:t>
            </a:r>
          </a:p>
          <a:p>
            <a:pPr algn="ctr"/>
            <a:r>
              <a:rPr lang="nl-NL" dirty="0" smtClean="0"/>
              <a:t>Nakijkblad voor op het </a:t>
            </a:r>
            <a:r>
              <a:rPr lang="nl-NL" dirty="0" err="1" smtClean="0"/>
              <a:t>digibord</a:t>
            </a:r>
            <a:r>
              <a:rPr lang="nl-NL" dirty="0" smtClean="0"/>
              <a:t> of om te printen.</a:t>
            </a:r>
          </a:p>
          <a:p>
            <a:pPr algn="ctr"/>
            <a:r>
              <a:rPr lang="nl-NL" dirty="0" smtClean="0"/>
              <a:t>Daarnaast is er van ieder tweetekenklank ook een invullesje De woorden waar ze uit moeten kiezen staan erboven.</a:t>
            </a:r>
          </a:p>
          <a:p>
            <a:pPr algn="ctr"/>
            <a:r>
              <a:rPr lang="nl-NL" dirty="0" smtClean="0"/>
              <a:t>Ook hier is een nakijkblad bijgevoegd.</a:t>
            </a:r>
          </a:p>
          <a:p>
            <a:pPr algn="ctr"/>
            <a:endParaRPr lang="nl-NL" dirty="0"/>
          </a:p>
          <a:p>
            <a:pPr algn="ctr"/>
            <a:r>
              <a:rPr lang="nl-NL" b="1" u="sng" dirty="0" smtClean="0"/>
              <a:t>Andere mogelijkheden zijn:</a:t>
            </a:r>
          </a:p>
          <a:p>
            <a:pPr algn="ctr"/>
            <a:r>
              <a:rPr lang="nl-NL" dirty="0" smtClean="0"/>
              <a:t>Alle nakijkwoorden van de dictees losknippen.</a:t>
            </a:r>
            <a:br>
              <a:rPr lang="nl-NL" dirty="0" smtClean="0"/>
            </a:br>
            <a:r>
              <a:rPr lang="nl-NL" dirty="0" smtClean="0"/>
              <a:t>In het lokaal de tweetekenklanken ophangen.</a:t>
            </a:r>
            <a:br>
              <a:rPr lang="nl-NL" dirty="0" smtClean="0"/>
            </a:br>
            <a:r>
              <a:rPr lang="nl-NL" dirty="0" smtClean="0"/>
              <a:t>De leerlingen pakken een woordje en plakken dat zo snel mogelijk onder het juiste tweetekenklank.</a:t>
            </a:r>
          </a:p>
          <a:p>
            <a:pPr algn="ctr"/>
            <a:endParaRPr lang="nl-NL" dirty="0"/>
          </a:p>
          <a:p>
            <a:pPr algn="ctr"/>
            <a:r>
              <a:rPr lang="nl-NL" dirty="0" smtClean="0"/>
              <a:t>De kinderen kunnen het dictee ook bij elkaar afnemen en samen nakijken.</a:t>
            </a:r>
          </a:p>
          <a:p>
            <a:pPr algn="ctr"/>
            <a:endParaRPr lang="nl-NL" dirty="0"/>
          </a:p>
          <a:p>
            <a:pPr algn="ctr"/>
            <a:r>
              <a:rPr lang="nl-NL" dirty="0" smtClean="0"/>
              <a:t>Het dictee gebruiken kun je ook als volgt gebruiken:</a:t>
            </a:r>
            <a:br>
              <a:rPr lang="nl-NL" dirty="0" smtClean="0"/>
            </a:br>
            <a:r>
              <a:rPr lang="nl-NL" dirty="0" smtClean="0"/>
              <a:t> De kinderen lezen de zin en onderstrepen het juiste tweetekenklank.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476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15063" y="7586849"/>
            <a:ext cx="2398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invullen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 rot="21125642">
            <a:off x="4303177" y="679647"/>
            <a:ext cx="29460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kauwen</a:t>
            </a:r>
            <a:endParaRPr lang="nl-NL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539281" y="2311674"/>
            <a:ext cx="1300356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rauwe</a:t>
            </a:r>
            <a:endParaRPr lang="nl-NL" sz="32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 rot="559995">
            <a:off x="3456721" y="1073928"/>
            <a:ext cx="227658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blauw</a:t>
            </a:r>
            <a:endParaRPr lang="nl-NL" sz="66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hthoek 7"/>
          <p:cNvSpPr/>
          <p:nvPr/>
        </p:nvSpPr>
        <p:spPr>
          <a:xfrm rot="19481068">
            <a:off x="1304232" y="1395770"/>
            <a:ext cx="2082621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7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lauw</a:t>
            </a:r>
            <a:endParaRPr lang="nl-NL" sz="72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 rot="777730">
            <a:off x="543358" y="382850"/>
            <a:ext cx="20697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pauze</a:t>
            </a:r>
            <a:endParaRPr lang="nl-NL" sz="5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501626" y="3512451"/>
            <a:ext cx="57702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moet je eten goed ……………… 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grote …………….is zo weer voorbij.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Mijn lievelingskleur is ….…………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 eet graag een ……………wortel.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juf drinkt haar thee altijd …………….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32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32856" y="7373763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980728" y="1259632"/>
            <a:ext cx="53285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</a:p>
          <a:p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moet je eten goed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kauwen.</a:t>
            </a:r>
            <a:endParaRPr lang="nl-NL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grote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pauze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zo weer voorbij.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Mijn lievelingskleur is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blauw.</a:t>
            </a:r>
            <a:endParaRPr lang="nl-NL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 eet graag een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rauwe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wortel.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juf drinkt haar thee altijd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lauw.</a:t>
            </a:r>
            <a:endParaRPr lang="nl-NL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20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15063" y="7586849"/>
            <a:ext cx="2398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invullen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 rot="21125642">
            <a:off x="4303177" y="679647"/>
            <a:ext cx="294605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mouwen</a:t>
            </a:r>
            <a:endParaRPr lang="nl-NL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2642566" y="2308128"/>
            <a:ext cx="1619354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gebouw</a:t>
            </a:r>
            <a:endParaRPr lang="nl-NL" sz="32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 rot="559995">
            <a:off x="3693965" y="1489426"/>
            <a:ext cx="18020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hout</a:t>
            </a:r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hthoek 7"/>
          <p:cNvSpPr/>
          <p:nvPr/>
        </p:nvSpPr>
        <p:spPr>
          <a:xfrm rot="19481068">
            <a:off x="942892" y="851635"/>
            <a:ext cx="372409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7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oerwoud</a:t>
            </a:r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 rot="777730">
            <a:off x="716482" y="382850"/>
            <a:ext cx="172354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goud</a:t>
            </a:r>
            <a:endParaRPr lang="nl-NL" sz="5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42937" y="3128011"/>
            <a:ext cx="61926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………….is een mooie kleur.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Mijn 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T-shirts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heeft korte ……………..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buurman hakt het ……………in stukjes.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is warm in het ………………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Mijn vader werkt in een 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……………met liften.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1516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32856" y="7373763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32656" y="1043608"/>
            <a:ext cx="58326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ou</a:t>
            </a:r>
            <a:endParaRPr lang="nl-NL" sz="24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nl-NL" sz="2000" u="sng" dirty="0" smtClean="0">
                <a:solidFill>
                  <a:srgbClr val="595959"/>
                </a:solidFill>
                <a:latin typeface="Arial" panose="020B0604020202020204" pitchFamily="34" charset="0"/>
              </a:rPr>
              <a:t>Goud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is een mooie kleur.</a:t>
            </a:r>
            <a:endParaRPr lang="nl-NL" sz="2000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Mijn 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</a:rPr>
              <a:t>T-shirt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heeft korte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</a:rPr>
              <a:t>mouwen</a:t>
            </a:r>
            <a:endParaRPr lang="nl-NL" sz="2000" u="sng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De buurman hakt het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</a:rPr>
              <a:t>hout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 in stukjes.</a:t>
            </a:r>
            <a:endParaRPr lang="nl-NL" sz="2000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Het is warm in het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</a:rPr>
              <a:t>oerwoud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.</a:t>
            </a:r>
            <a:endParaRPr lang="nl-NL" sz="2000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Mijn vader werkt in een groot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</a:rPr>
              <a:t>gebouw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.</a:t>
            </a:r>
            <a:endParaRPr lang="nl-NL" sz="2000" dirty="0"/>
          </a:p>
          <a:p>
            <a:r>
              <a:rPr lang="nl-NL" sz="2000" dirty="0"/>
              <a:t/>
            </a:r>
            <a:br>
              <a:rPr lang="nl-NL" sz="2000" dirty="0"/>
            </a:b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84190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51578" y="7668344"/>
            <a:ext cx="1914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dictee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908720" y="395536"/>
            <a:ext cx="47961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5" name="Rechthoek 4"/>
          <p:cNvSpPr/>
          <p:nvPr/>
        </p:nvSpPr>
        <p:spPr>
          <a:xfrm>
            <a:off x="980728" y="1043608"/>
            <a:ext cx="41627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</a:rPr>
              <a:t>ei</a:t>
            </a:r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Er zit een reiger bij de sloot.</a:t>
            </a:r>
            <a:endParaRPr lang="nl-NL" sz="2400" dirty="0"/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In de wei legt een kievit zijn ei.</a:t>
            </a:r>
            <a:endParaRPr lang="nl-NL" sz="2400" dirty="0"/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Het zeil van de boot is groen.</a:t>
            </a:r>
            <a:endParaRPr lang="nl-NL" sz="2400" dirty="0"/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De berg is erg steil.</a:t>
            </a:r>
            <a:endParaRPr lang="nl-NL" sz="2400" dirty="0"/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De koning woont in een groot paleis.</a:t>
            </a:r>
            <a:endParaRPr lang="nl-NL" sz="2400" dirty="0"/>
          </a:p>
          <a:p>
            <a:r>
              <a:rPr lang="nl-NL" sz="2400" dirty="0"/>
              <a:t/>
            </a:r>
            <a:br>
              <a:rPr lang="nl-NL" sz="2400" dirty="0"/>
            </a:br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</a:rPr>
              <a:t>ij</a:t>
            </a:r>
            <a:endParaRPr lang="nl-NL" sz="24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Mijn oom is heel rijk.</a:t>
            </a:r>
            <a:endParaRPr lang="nl-NL" sz="2400" dirty="0"/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De tijger ligt te slapen op een steen.</a:t>
            </a:r>
            <a:endParaRPr lang="nl-NL" sz="2400" dirty="0"/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Wij hebben radijs in de tuin.</a:t>
            </a:r>
            <a:endParaRPr lang="nl-NL" sz="2400" dirty="0"/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De pruik is grijs met wit.</a:t>
            </a:r>
            <a:endParaRPr lang="nl-NL" sz="2400" dirty="0"/>
          </a:p>
          <a:p>
            <a:r>
              <a:rPr lang="nl-NL" sz="2400" dirty="0">
                <a:solidFill>
                  <a:srgbClr val="595959"/>
                </a:solidFill>
                <a:latin typeface="Arial" panose="020B0604020202020204" pitchFamily="34" charset="0"/>
              </a:rPr>
              <a:t>De indiaan zoekt zijn pijl.</a:t>
            </a:r>
            <a:endParaRPr lang="nl-NL" sz="2400" dirty="0"/>
          </a:p>
          <a:p>
            <a:r>
              <a:rPr lang="nl-NL" sz="2400" dirty="0"/>
              <a:t/>
            </a:r>
            <a:br>
              <a:rPr lang="nl-NL" sz="2400" dirty="0"/>
            </a:b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2801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348880" y="7404592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310853" y="827584"/>
            <a:ext cx="45948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endParaRPr 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reiger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     </a:t>
            </a:r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zeil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wei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        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steil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ei                paleis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310852" y="4172938"/>
            <a:ext cx="391834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endParaRPr 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rijk 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      </a:t>
            </a:r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grijs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tijger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   </a:t>
            </a:r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pijl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radijs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      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7632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908720" y="3347864"/>
            <a:ext cx="54726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………….staat klaar voor vertrek.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……… leggen de meeste vogels een ………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schoonmaker ………………. de vloer.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………………………wordt goed gebruikt.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kinderboerderij heeft 2 …………..en 1 koe.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2115063" y="7586849"/>
            <a:ext cx="2398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invullen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941168" y="1122285"/>
            <a:ext cx="15172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</a:t>
            </a:r>
            <a:r>
              <a:rPr lang="nl-NL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rein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 rot="19763927">
            <a:off x="692696" y="467544"/>
            <a:ext cx="154882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mei</a:t>
            </a:r>
            <a:endParaRPr lang="nl-NL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30876" y="331655"/>
            <a:ext cx="61414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endParaRPr lang="nl-NL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340768" y="1799393"/>
            <a:ext cx="2807179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nl-NL" sz="8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weilt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3022628" y="522102"/>
            <a:ext cx="33922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</a:t>
            </a:r>
            <a:r>
              <a:rPr lang="nl-NL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choolplein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hthoek 9"/>
          <p:cNvSpPr/>
          <p:nvPr/>
        </p:nvSpPr>
        <p:spPr>
          <a:xfrm rot="1527250">
            <a:off x="4876998" y="2267744"/>
            <a:ext cx="1300356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nl-NL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eiten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21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32856" y="7373763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55935" y="1331640"/>
            <a:ext cx="547260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</a:p>
          <a:p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000" u="sng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trein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staat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klaar voor vertrek.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nl-NL" sz="2000" u="sng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mei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leggen de meeste vogels een </a:t>
            </a:r>
            <a:r>
              <a:rPr lang="nl-NL" sz="2000" u="sng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ei.</a:t>
            </a:r>
            <a:endParaRPr lang="nl-NL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schoonmaker </a:t>
            </a:r>
            <a:r>
              <a:rPr lang="nl-NL" sz="2000" u="sng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dweilt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vloer.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nl-NL" sz="2000" u="sng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schoolplein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wordt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goed gebruikt.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kinderboerderij heeft 2 </a:t>
            </a:r>
            <a:r>
              <a:rPr lang="nl-NL" sz="2000" u="sng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geiten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koe.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567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15063" y="7586849"/>
            <a:ext cx="2398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invullen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 rot="250026">
            <a:off x="4606788" y="324527"/>
            <a:ext cx="19311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ijstent</a:t>
            </a:r>
            <a:endParaRPr lang="nl-NL" sz="5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 rot="19763927">
            <a:off x="175729" y="467544"/>
            <a:ext cx="25827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krijtjes</a:t>
            </a:r>
            <a:endParaRPr lang="nl-NL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3030876" y="331655"/>
            <a:ext cx="61414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rij</a:t>
            </a:r>
            <a:endParaRPr lang="nl-NL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1568394" y="1799393"/>
            <a:ext cx="2351926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8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bijna</a:t>
            </a:r>
            <a:endParaRPr lang="nl-NL" sz="80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 rot="965390">
            <a:off x="2453031" y="912795"/>
            <a:ext cx="23839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glijbaan</a:t>
            </a:r>
            <a:endParaRPr lang="nl-NL" sz="5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40668" y="3534848"/>
            <a:ext cx="64087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Bij de kassa staat een lange ………….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Het zwembad heeft nog geen ……………………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Superjuffie houdt van …………………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De …………………. gaat pas open in april.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We gaan ……………….. op schoolreis!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8356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32856" y="7373763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51851" y="1547664"/>
            <a:ext cx="621750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</a:p>
          <a:p>
            <a:endParaRPr lang="nl-NL" dirty="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kassa staat een lange 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rij.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zwembad heeft nog geen 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glijbaan.</a:t>
            </a:r>
          </a:p>
          <a:p>
            <a:endParaRPr lang="nl-NL" sz="2000" dirty="0" smtClean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 smtClean="0">
              <a:solidFill>
                <a:srgbClr val="5959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Superjuffie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houdt van 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krijtjes.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ijstent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gaat pas open in april.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gaan 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bijna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schoolreis!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350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764704" y="539552"/>
            <a:ext cx="568863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</a:p>
          <a:p>
            <a:pPr lvl="0"/>
            <a:r>
              <a:rPr lang="nl-NL" sz="2800" dirty="0" smtClean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is van mooi papier gemaakt.</a:t>
            </a: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ligt geen zeewier in de sloot.</a:t>
            </a: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windmolen heeft wieken,</a:t>
            </a: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dief is net op tijd weg.</a:t>
            </a: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Rik is vandaag ziek.</a:t>
            </a:r>
          </a:p>
          <a:p>
            <a:pPr lvl="0"/>
            <a:endParaRPr lang="nl-NL" dirty="0">
              <a:solidFill>
                <a:schemeClr val="dk2"/>
              </a:solidFill>
            </a:endParaRPr>
          </a:p>
          <a:p>
            <a:pPr lvl="0"/>
            <a:r>
              <a:rPr 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endParaRPr 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veulen loopt in de wei.</a:t>
            </a: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Mama bakt een brood in de keuken.</a:t>
            </a: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het bos liggen keutels.</a:t>
            </a: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ligt een peuk in de asbak.</a:t>
            </a: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peuter eet een ijsje.</a:t>
            </a:r>
          </a:p>
        </p:txBody>
      </p:sp>
      <p:sp>
        <p:nvSpPr>
          <p:cNvPr id="4" name="Rechthoek 3"/>
          <p:cNvSpPr/>
          <p:nvPr/>
        </p:nvSpPr>
        <p:spPr>
          <a:xfrm>
            <a:off x="2651578" y="7668344"/>
            <a:ext cx="1914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dictee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252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51578" y="7668344"/>
            <a:ext cx="1914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dictee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548680" y="827584"/>
            <a:ext cx="576064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nl-N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Ik draag een bruine trui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prins draagt een pruik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De kruiden staan in een bak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Ga je mee naar buiten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Rob maakt een vuist.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800" dirty="0" smtClean="0"/>
          </a:p>
          <a:p>
            <a:r>
              <a:rPr lang="nl-NL" sz="2800" dirty="0">
                <a:solidFill>
                  <a:srgbClr val="FF0000"/>
                </a:solidFill>
              </a:rPr>
              <a:t>o</a:t>
            </a:r>
            <a:r>
              <a:rPr lang="nl-NL" sz="2800" dirty="0" smtClean="0">
                <a:solidFill>
                  <a:srgbClr val="FF0000"/>
                </a:solidFill>
              </a:rPr>
              <a:t>e</a:t>
            </a:r>
          </a:p>
          <a:p>
            <a:endParaRPr lang="nl-NL" sz="2800" dirty="0" smtClean="0"/>
          </a:p>
          <a:p>
            <a:r>
              <a:rPr lang="nl-NL" sz="2800" dirty="0" smtClean="0"/>
              <a:t>De meester draagt een spijkerbroek.</a:t>
            </a:r>
          </a:p>
          <a:p>
            <a:r>
              <a:rPr lang="nl-NL" sz="2800" dirty="0" smtClean="0"/>
              <a:t>De koekjes zijn goed gelukt.</a:t>
            </a:r>
          </a:p>
          <a:p>
            <a:r>
              <a:rPr lang="nl-NL" sz="2800" dirty="0" smtClean="0"/>
              <a:t>De keeper staat in zijn doel.</a:t>
            </a:r>
          </a:p>
          <a:p>
            <a:r>
              <a:rPr lang="nl-NL" sz="2800" dirty="0" smtClean="0"/>
              <a:t>De koets is van hout.</a:t>
            </a:r>
          </a:p>
          <a:p>
            <a:r>
              <a:rPr lang="nl-NL" sz="2800" dirty="0" smtClean="0"/>
              <a:t>Ik ben mijn poetsdoek kwijt.</a:t>
            </a:r>
          </a:p>
          <a:p>
            <a:endParaRPr lang="nl-NL" sz="2800" dirty="0" smtClean="0"/>
          </a:p>
          <a:p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827938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348880" y="7404592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124744" y="755576"/>
            <a:ext cx="459482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endParaRPr 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ruine         kruiden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rui              buiten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ruik           vuist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endParaRPr 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pijkerbroek      koets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oekjes             poetsdoek   </a:t>
            </a:r>
          </a:p>
          <a:p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doel</a:t>
            </a:r>
          </a:p>
          <a:p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460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15063" y="7586849"/>
            <a:ext cx="2398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invullen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 rot="250026">
            <a:off x="4632436" y="324527"/>
            <a:ext cx="18798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kuilen</a:t>
            </a:r>
            <a:endParaRPr lang="nl-NL" sz="5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 rot="19763927">
            <a:off x="574075" y="467544"/>
            <a:ext cx="178606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uien</a:t>
            </a:r>
            <a:endParaRPr lang="nl-NL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 rot="20107096">
            <a:off x="4941263" y="1960170"/>
            <a:ext cx="126222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kruiden</a:t>
            </a:r>
            <a:endParaRPr lang="nl-NL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 rot="896184">
            <a:off x="1371852" y="1671688"/>
            <a:ext cx="126188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fluit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699892" y="912795"/>
            <a:ext cx="18902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truien</a:t>
            </a:r>
            <a:endParaRPr lang="nl-NL" sz="5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548680" y="3247506"/>
            <a:ext cx="61926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Wat een ………………….in de weg.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De scheidsrechter ………………..de wedstrijd af.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In de tuin staan diverse ………………….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Ik mag twee ………………… kopen.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Van ………………snijden moet ik altijd …………..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3699695" y="2185984"/>
            <a:ext cx="244490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uilen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4700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32856" y="7373763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51851" y="1547664"/>
            <a:ext cx="62175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nl-N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endParaRPr lang="nl-NL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Wat een </a:t>
            </a:r>
            <a:r>
              <a:rPr lang="nl-NL" dirty="0" smtClean="0">
                <a:solidFill>
                  <a:srgbClr val="595959"/>
                </a:solidFill>
                <a:latin typeface="Arial" panose="020B0604020202020204" pitchFamily="34" charset="0"/>
              </a:rPr>
              <a:t>kuilen in </a:t>
            </a: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de weg.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De scheidsrechter </a:t>
            </a:r>
            <a:r>
              <a:rPr lang="nl-NL" dirty="0" smtClean="0">
                <a:solidFill>
                  <a:srgbClr val="595959"/>
                </a:solidFill>
                <a:latin typeface="Arial" panose="020B0604020202020204" pitchFamily="34" charset="0"/>
              </a:rPr>
              <a:t>fluit de </a:t>
            </a: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wedstrijd af.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In de tuin staan diverse </a:t>
            </a:r>
            <a:r>
              <a:rPr lang="nl-NL" dirty="0" smtClean="0">
                <a:solidFill>
                  <a:srgbClr val="595959"/>
                </a:solidFill>
                <a:latin typeface="Arial" panose="020B0604020202020204" pitchFamily="34" charset="0"/>
              </a:rPr>
              <a:t>kruiden.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Ik mag twee </a:t>
            </a:r>
            <a:r>
              <a:rPr lang="nl-NL" dirty="0" smtClean="0">
                <a:solidFill>
                  <a:srgbClr val="595959"/>
                </a:solidFill>
                <a:latin typeface="Arial" panose="020B0604020202020204" pitchFamily="34" charset="0"/>
              </a:rPr>
              <a:t>truien </a:t>
            </a: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kopen.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Van </a:t>
            </a:r>
            <a:r>
              <a:rPr lang="nl-NL" dirty="0" smtClean="0">
                <a:solidFill>
                  <a:srgbClr val="595959"/>
                </a:solidFill>
                <a:latin typeface="Arial" panose="020B0604020202020204" pitchFamily="34" charset="0"/>
              </a:rPr>
              <a:t>uien snijden </a:t>
            </a: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moet ik altijd </a:t>
            </a:r>
            <a:r>
              <a:rPr lang="nl-NL" dirty="0" smtClean="0">
                <a:solidFill>
                  <a:srgbClr val="595959"/>
                </a:solidFill>
                <a:latin typeface="Arial" panose="020B0604020202020204" pitchFamily="34" charset="0"/>
              </a:rPr>
              <a:t>huilen.</a:t>
            </a:r>
            <a:endParaRPr lang="nl-NL" dirty="0"/>
          </a:p>
          <a:p>
            <a:endParaRPr lang="nl-NL" dirty="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4308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115063" y="7586849"/>
            <a:ext cx="2398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invullen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 rot="20437644">
            <a:off x="4840281" y="324527"/>
            <a:ext cx="14641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boef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2769260" y="404611"/>
            <a:ext cx="166785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taaltoets</a:t>
            </a:r>
            <a:endParaRPr lang="nl-NL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 rot="20088641">
            <a:off x="352600" y="396913"/>
            <a:ext cx="241604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stoelen</a:t>
            </a:r>
            <a:endParaRPr lang="nl-NL" sz="54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 rot="927667">
            <a:off x="1140222" y="1962702"/>
            <a:ext cx="1967205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boerenkool</a:t>
            </a:r>
            <a:endParaRPr lang="nl-NL" sz="28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260648" y="3247506"/>
            <a:ext cx="648072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</a:rPr>
              <a:t>De …………..rent hard weg.</a:t>
            </a:r>
            <a:endParaRPr lang="nl-NL" sz="2000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</a:rPr>
              <a:t>Groep 8 heeft vandaag een ……………….gemaakt.</a:t>
            </a:r>
            <a:endParaRPr lang="nl-NL" sz="2000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…………………staan opgestapeld in het magazijn.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 Pasen ……………… we in de tuin naar eieren.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…………………………is een wintergroente.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2000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3236949" y="1045442"/>
            <a:ext cx="291618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zoeken</a:t>
            </a:r>
            <a:endParaRPr lang="nl-NL" sz="66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6310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32856" y="7373763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451851" y="1547664"/>
            <a:ext cx="621750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</a:t>
            </a:r>
          </a:p>
          <a:p>
            <a:endParaRPr lang="nl-NL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De </a:t>
            </a:r>
            <a:r>
              <a:rPr lang="nl-NL" dirty="0" smtClean="0">
                <a:solidFill>
                  <a:srgbClr val="595959"/>
                </a:solidFill>
                <a:latin typeface="Arial" panose="020B0604020202020204" pitchFamily="34" charset="0"/>
              </a:rPr>
              <a:t>boef rent </a:t>
            </a: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hard weg.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Groep 8 heeft vandaag een </a:t>
            </a:r>
            <a:r>
              <a:rPr lang="nl-NL" dirty="0" smtClean="0">
                <a:solidFill>
                  <a:srgbClr val="595959"/>
                </a:solidFill>
                <a:latin typeface="Arial" panose="020B0604020202020204" pitchFamily="34" charset="0"/>
              </a:rPr>
              <a:t>taaltoets gemaakt</a:t>
            </a: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stoelen staan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opgestapeld in het magazijn.</a:t>
            </a:r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Met Pasen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zoeken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 in de tuin naar eieren.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Boerenkool is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een wintergroente.</a:t>
            </a:r>
          </a:p>
          <a:p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endParaRPr lang="nl-NL" dirty="0">
              <a:solidFill>
                <a:srgbClr val="595959"/>
              </a:solidFill>
              <a:latin typeface="Arial" panose="020B0604020202020204" pitchFamily="34" charset="0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637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908720" y="683568"/>
            <a:ext cx="3429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</a:p>
          <a:p>
            <a:pPr lvl="0"/>
            <a:r>
              <a:rPr lang="nl-NL" sz="2800" dirty="0" smtClean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        </a:t>
            </a:r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wieken           </a:t>
            </a:r>
          </a:p>
          <a:p>
            <a:pPr lvl="0"/>
            <a:endParaRPr lang="nl-NL" sz="2800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papier     ziek</a:t>
            </a:r>
          </a:p>
          <a:p>
            <a:pPr lvl="0"/>
            <a:endParaRPr lang="nl-NL" sz="2800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zeewier   dief</a:t>
            </a:r>
          </a:p>
        </p:txBody>
      </p:sp>
      <p:sp>
        <p:nvSpPr>
          <p:cNvPr id="3" name="Rechthoek 2"/>
          <p:cNvSpPr/>
          <p:nvPr/>
        </p:nvSpPr>
        <p:spPr>
          <a:xfrm>
            <a:off x="891134" y="4283968"/>
            <a:ext cx="3429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endParaRPr 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2800" dirty="0" smtClean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veulen         </a:t>
            </a:r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peuk      </a:t>
            </a:r>
          </a:p>
          <a:p>
            <a:pPr lvl="0"/>
            <a:endParaRPr lang="nl-NL" sz="2800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keuken        peuter</a:t>
            </a:r>
          </a:p>
          <a:p>
            <a:pPr lvl="0"/>
            <a:endParaRPr lang="nl-NL" sz="2800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sz="2800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keutels</a:t>
            </a:r>
          </a:p>
        </p:txBody>
      </p:sp>
      <p:sp>
        <p:nvSpPr>
          <p:cNvPr id="5" name="Rechthoek 4"/>
          <p:cNvSpPr/>
          <p:nvPr/>
        </p:nvSpPr>
        <p:spPr>
          <a:xfrm>
            <a:off x="2348880" y="7404592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669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620688" y="3635896"/>
            <a:ext cx="53869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ober heeft een ……………………….</a:t>
            </a:r>
          </a:p>
          <a:p>
            <a:pPr lvl="0"/>
            <a:endParaRPr lang="nl-NL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NL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……………………….. is vandaag gesloten.</a:t>
            </a:r>
          </a:p>
          <a:p>
            <a:pPr lvl="0"/>
            <a:endParaRPr lang="nl-NL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NL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 moet  naar het …………………………</a:t>
            </a:r>
          </a:p>
          <a:p>
            <a:pPr lvl="0"/>
            <a:endParaRPr lang="nl-NL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NL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 heb een ………………..voor mijn toets.</a:t>
            </a:r>
          </a:p>
          <a:p>
            <a:pPr lvl="0"/>
            <a:endParaRPr lang="nl-NL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nl-NL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nl-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kinderen hebben </a:t>
            </a:r>
            <a:r>
              <a:rPr lang="nl-NL" dirty="0" smtClean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veel</a:t>
            </a:r>
            <a:r>
              <a:rPr lang="nl-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……………………..</a:t>
            </a:r>
          </a:p>
          <a:p>
            <a:pPr lvl="0"/>
            <a:endParaRPr lang="nl-NL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115063" y="7586849"/>
            <a:ext cx="2398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invullen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 rot="21125642">
            <a:off x="4339507" y="2235212"/>
            <a:ext cx="2946054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8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nl-NL" sz="8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ien</a:t>
            </a:r>
          </a:p>
          <a:p>
            <a:pPr algn="ctr"/>
            <a:endParaRPr lang="nl-NL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501008" y="395536"/>
            <a:ext cx="1391728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nl-NL" sz="3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lezier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 rot="559995">
            <a:off x="2708920" y="1073928"/>
            <a:ext cx="377218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</a:t>
            </a:r>
            <a:r>
              <a:rPr lang="nl-NL" sz="66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iekenhuis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203360" y="2141238"/>
            <a:ext cx="4237057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nl-NL" sz="72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ierentuin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 rot="20831673">
            <a:off x="177874" y="382850"/>
            <a:ext cx="280076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nl-NL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ienblad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583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2;p18"/>
          <p:cNvSpPr txBox="1"/>
          <p:nvPr/>
        </p:nvSpPr>
        <p:spPr>
          <a:xfrm>
            <a:off x="514350" y="298575"/>
            <a:ext cx="5415900" cy="46641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endParaRPr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l" dirty="0" smtClean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 smtClean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 heeft een </a:t>
            </a:r>
            <a:r>
              <a:rPr lang="nl" u="sng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dienblad</a:t>
            </a:r>
            <a:endParaRPr u="sng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" u="sng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dierentuin</a:t>
            </a:r>
            <a:r>
              <a:rPr lang="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vandaag gesloten.</a:t>
            </a: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 moet  naar het </a:t>
            </a:r>
            <a:r>
              <a:rPr lang="nl" u="sng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ziekenhuis</a:t>
            </a:r>
            <a:endParaRPr u="sng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 heb een  </a:t>
            </a:r>
            <a:r>
              <a:rPr lang="nl" u="sng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</a:t>
            </a:r>
            <a:r>
              <a:rPr lang="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voor mijn toets.</a:t>
            </a: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kinderen hebben veel </a:t>
            </a:r>
            <a:r>
              <a:rPr lang="nl" u="sng" dirty="0">
                <a:solidFill>
                  <a:schemeClr val="dk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plezier.</a:t>
            </a:r>
            <a:endParaRPr u="sng"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2"/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2132856" y="7373763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120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15063" y="7586849"/>
            <a:ext cx="2398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invullen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852633" y="1170775"/>
            <a:ext cx="2946054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7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veulen</a:t>
            </a:r>
          </a:p>
          <a:p>
            <a:pPr algn="ctr"/>
            <a:endParaRPr lang="nl-NL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592379" y="395536"/>
            <a:ext cx="1208985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beurs</a:t>
            </a:r>
            <a:endParaRPr lang="nl-NL" sz="32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hthoek 6"/>
          <p:cNvSpPr/>
          <p:nvPr/>
        </p:nvSpPr>
        <p:spPr>
          <a:xfrm rot="559995">
            <a:off x="4229608" y="1114758"/>
            <a:ext cx="229582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keurig</a:t>
            </a:r>
            <a:endParaRPr lang="nl-NL" sz="6600" b="0" cap="none" spc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3153664" y="2299764"/>
            <a:ext cx="1867819" cy="153888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deuke</a:t>
            </a:r>
            <a:r>
              <a:rPr lang="nl-NL" sz="40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algn="ctr"/>
            <a:endParaRPr lang="nl-NL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hthoek 8"/>
          <p:cNvSpPr/>
          <p:nvPr/>
        </p:nvSpPr>
        <p:spPr>
          <a:xfrm rot="20831673">
            <a:off x="1213159" y="555493"/>
            <a:ext cx="102624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beuken</a:t>
            </a:r>
            <a:endParaRPr lang="nl-NL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40708" y="3698304"/>
            <a:ext cx="5720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rgbClr val="595959"/>
                </a:solidFill>
                <a:latin typeface="Arial" panose="020B0604020202020204" pitchFamily="34" charset="0"/>
              </a:rPr>
              <a:t>In het bos staan grote………………</a:t>
            </a: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 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De bus vertrekt ………………….op tijd.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Mijn blauwe plek voelt ……………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Het …………….. loopt in de wei.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>
                <a:solidFill>
                  <a:srgbClr val="595959"/>
                </a:solidFill>
                <a:latin typeface="Arial" panose="020B0604020202020204" pitchFamily="34" charset="0"/>
              </a:rPr>
              <a:t>De auto heeft twee ………….. </a:t>
            </a:r>
            <a:endParaRPr lang="nl-NL" dirty="0"/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3764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132856" y="7373763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908720" y="755576"/>
            <a:ext cx="46805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err="1" smtClean="0">
                <a:solidFill>
                  <a:srgbClr val="FF0000"/>
                </a:solidFill>
                <a:latin typeface="Arial" panose="020B0604020202020204" pitchFamily="34" charset="0"/>
              </a:rPr>
              <a:t>eu</a:t>
            </a:r>
            <a:endParaRPr lang="nl-NL" sz="20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</a:rPr>
              <a:t>In het bos staan grote </a:t>
            </a:r>
            <a:r>
              <a:rPr lang="nl-NL" sz="2000" u="sng" dirty="0" smtClean="0">
                <a:solidFill>
                  <a:srgbClr val="595959"/>
                </a:solidFill>
                <a:latin typeface="Arial" panose="020B0604020202020204" pitchFamily="34" charset="0"/>
              </a:rPr>
              <a:t>beuken</a:t>
            </a:r>
            <a:r>
              <a:rPr lang="nl-NL" sz="2000" dirty="0" smtClean="0">
                <a:solidFill>
                  <a:srgbClr val="595959"/>
                </a:solidFill>
                <a:latin typeface="Arial" panose="020B0604020202020204" pitchFamily="34" charset="0"/>
              </a:rPr>
              <a:t>.</a:t>
            </a:r>
            <a:endParaRPr lang="nl-NL" sz="2000" u="sng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De bus vertrekt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</a:rPr>
              <a:t>keurig 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op tijd.</a:t>
            </a:r>
            <a:endParaRPr lang="nl-NL" sz="2000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Mijn blauwe plek voelt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</a:rPr>
              <a:t>beurs</a:t>
            </a:r>
            <a:endParaRPr lang="nl-NL" sz="2000" u="sng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Het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</a:rPr>
              <a:t>veulen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 loopt in de wei.</a:t>
            </a:r>
            <a:endParaRPr lang="nl-NL" sz="2000" dirty="0"/>
          </a:p>
          <a:p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De auto heeft twee </a:t>
            </a:r>
            <a:r>
              <a:rPr lang="nl-NL" sz="2000" u="sng" dirty="0">
                <a:solidFill>
                  <a:srgbClr val="595959"/>
                </a:solidFill>
                <a:latin typeface="Arial" panose="020B0604020202020204" pitchFamily="34" charset="0"/>
              </a:rPr>
              <a:t>deuken</a:t>
            </a:r>
            <a:r>
              <a:rPr lang="nl-NL" sz="2000" dirty="0">
                <a:solidFill>
                  <a:srgbClr val="595959"/>
                </a:solidFill>
                <a:latin typeface="Arial" panose="020B0604020202020204" pitchFamily="34" charset="0"/>
              </a:rPr>
              <a:t>.</a:t>
            </a:r>
            <a:endParaRPr lang="nl-NL" sz="2000" dirty="0"/>
          </a:p>
          <a:p>
            <a:r>
              <a:rPr lang="nl-NL" sz="2000" dirty="0"/>
              <a:t/>
            </a:r>
            <a:br>
              <a:rPr lang="nl-NL" sz="2000" dirty="0"/>
            </a:b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639621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2651578" y="7668344"/>
            <a:ext cx="19148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dictee</a:t>
            </a:r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908720" y="395536"/>
            <a:ext cx="4796178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kauw is een vogel.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Miauw zegt de zwarte poes.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auto is donkerblauw.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pauze begint bijna.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pauw verliest een veer.</a:t>
            </a:r>
            <a:b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endParaRPr 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het bos ligt veel oud hout.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Mijn kous zakt af.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Mijn trui heeft lange mouwen.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 staat daar een groot gebouw.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is koud buiten.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77253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2348880" y="7404592"/>
            <a:ext cx="2518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</a:t>
            </a:r>
            <a:r>
              <a:rPr lang="nl-NL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akijken</a:t>
            </a:r>
          </a:p>
          <a:p>
            <a:pPr algn="ctr"/>
            <a:endParaRPr lang="nl-N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1310853" y="827584"/>
            <a:ext cx="459482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</a:p>
          <a:p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kauw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            pauze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miauw              pauw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donkerblauw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310852" y="4172938"/>
            <a:ext cx="391834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endParaRPr lang="nl-NL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oud 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       </a:t>
            </a:r>
            <a:r>
              <a:rPr lang="nl-NL" sz="2800" dirty="0" smtClean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mouwen</a:t>
            </a: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   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hout          gebouw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kous          koud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16700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533</Words>
  <Application>Microsoft Office PowerPoint</Application>
  <PresentationFormat>Diavoorstelling (4:3)</PresentationFormat>
  <Paragraphs>320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1</dc:title>
  <dc:creator>My Acer</dc:creator>
  <cp:lastModifiedBy>hans vdvlugt</cp:lastModifiedBy>
  <cp:revision>91</cp:revision>
  <cp:lastPrinted>2024-02-08T15:07:04Z</cp:lastPrinted>
  <dcterms:created xsi:type="dcterms:W3CDTF">2014-01-19T15:45:44Z</dcterms:created>
  <dcterms:modified xsi:type="dcterms:W3CDTF">2024-02-08T15:07:49Z</dcterms:modified>
</cp:coreProperties>
</file>