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Comfortaa"/>
      <p:regular r:id="rId13"/>
      <p:bold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Comfortaa-regular.fnt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Comfortaa-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d1937586f8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d1937586f8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d1937586f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d1937586f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d1937586f8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d1937586f8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d1937586f8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2d1937586f8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d1937586f8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d1937586f8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d1937586f8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d1937586f8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978700"/>
            <a:ext cx="8520600" cy="2570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nl" sz="1770"/>
              <a:t>Groepje van 4 </a:t>
            </a:r>
            <a:endParaRPr sz="1770"/>
          </a:p>
          <a:p>
            <a:pPr indent="0" lvl="0" marL="0" rtl="0" algn="ctr">
              <a:spcBef>
                <a:spcPts val="0"/>
              </a:spcBef>
              <a:spcAft>
                <a:spcPts val="0"/>
              </a:spcAft>
              <a:buSzPts val="990"/>
              <a:buNone/>
            </a:pPr>
            <a:r>
              <a:rPr lang="nl" sz="1770"/>
              <a:t>1 dobbelsteen</a:t>
            </a:r>
            <a:endParaRPr sz="1770"/>
          </a:p>
          <a:p>
            <a:pPr indent="0" lvl="0" marL="0" rtl="0" algn="ctr">
              <a:spcBef>
                <a:spcPts val="0"/>
              </a:spcBef>
              <a:spcAft>
                <a:spcPts val="0"/>
              </a:spcAft>
              <a:buSzPts val="990"/>
              <a:buNone/>
            </a:pPr>
            <a:r>
              <a:rPr lang="nl" sz="1770"/>
              <a:t>4 pionnen</a:t>
            </a:r>
            <a:endParaRPr sz="1770"/>
          </a:p>
          <a:p>
            <a:pPr indent="0" lvl="0" marL="0" rtl="0" algn="ctr">
              <a:spcBef>
                <a:spcPts val="0"/>
              </a:spcBef>
              <a:spcAft>
                <a:spcPts val="0"/>
              </a:spcAft>
              <a:buSzPts val="990"/>
              <a:buNone/>
            </a:pPr>
            <a:r>
              <a:rPr lang="nl" sz="1770"/>
              <a:t>kaartjes printen (evt lichtblauw papier)</a:t>
            </a:r>
            <a:endParaRPr sz="1770"/>
          </a:p>
          <a:p>
            <a:pPr indent="0" lvl="0" marL="0" rtl="0" algn="ctr">
              <a:spcBef>
                <a:spcPts val="0"/>
              </a:spcBef>
              <a:spcAft>
                <a:spcPts val="0"/>
              </a:spcAft>
              <a:buSzPts val="990"/>
              <a:buNone/>
            </a:pPr>
            <a:r>
              <a:t/>
            </a:r>
            <a:endParaRPr sz="1770"/>
          </a:p>
          <a:p>
            <a:pPr indent="0" lvl="0" marL="0" rtl="0" algn="ctr">
              <a:spcBef>
                <a:spcPts val="0"/>
              </a:spcBef>
              <a:spcAft>
                <a:spcPts val="0"/>
              </a:spcAft>
              <a:buSzPts val="990"/>
              <a:buNone/>
            </a:pPr>
            <a:r>
              <a:rPr lang="nl" sz="1770"/>
              <a:t>Komt de leerling op een blauw vlak dan moet hij of zij een kaartje pakken van de stapel en deze woorden hardop voorlezen. Daarna gaat het kaartje weer onderop de stapel.</a:t>
            </a:r>
            <a:endParaRPr sz="1770"/>
          </a:p>
          <a:p>
            <a:pPr indent="0" lvl="0" marL="0" rtl="0" algn="ctr">
              <a:spcBef>
                <a:spcPts val="0"/>
              </a:spcBef>
              <a:spcAft>
                <a:spcPts val="0"/>
              </a:spcAft>
              <a:buSzPts val="990"/>
              <a:buNone/>
            </a:pPr>
            <a:r>
              <a:t/>
            </a:r>
            <a:endParaRPr sz="2970"/>
          </a:p>
        </p:txBody>
      </p:sp>
      <p:sp>
        <p:nvSpPr>
          <p:cNvPr id="55" name="Google Shape;55;p13"/>
          <p:cNvSpPr txBox="1"/>
          <p:nvPr>
            <p:ph idx="1" type="subTitle"/>
          </p:nvPr>
        </p:nvSpPr>
        <p:spPr>
          <a:xfrm>
            <a:off x="311700" y="186100"/>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nl"/>
              <a:t>Ganzenbord-lezen kern 9</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id="60" name="Google Shape;60;p14"/>
          <p:cNvPicPr preferRelativeResize="0"/>
          <p:nvPr/>
        </p:nvPicPr>
        <p:blipFill>
          <a:blip r:embed="rId3">
            <a:alphaModFix/>
          </a:blip>
          <a:stretch>
            <a:fillRect/>
          </a:stretch>
        </p:blipFill>
        <p:spPr>
          <a:xfrm>
            <a:off x="0" y="0"/>
            <a:ext cx="9143997" cy="51435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5"/>
          <p:cNvSpPr txBox="1"/>
          <p:nvPr/>
        </p:nvSpPr>
        <p:spPr>
          <a:xfrm>
            <a:off x="230975" y="80525"/>
            <a:ext cx="8064300" cy="49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1800">
                <a:solidFill>
                  <a:schemeClr val="dk2"/>
                </a:solidFill>
              </a:rPr>
              <a:t>Als de leerling op blauw komt, kaartje trekken en hardop lezen.</a:t>
            </a:r>
            <a:endParaRPr sz="1800">
              <a:solidFill>
                <a:schemeClr val="dk2"/>
              </a:solidFill>
            </a:endParaRPr>
          </a:p>
        </p:txBody>
      </p:sp>
      <p:sp>
        <p:nvSpPr>
          <p:cNvPr id="66" name="Google Shape;66;p15"/>
          <p:cNvSpPr/>
          <p:nvPr/>
        </p:nvSpPr>
        <p:spPr>
          <a:xfrm>
            <a:off x="241925" y="658200"/>
            <a:ext cx="2680800" cy="2168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sz="2600">
                <a:latin typeface="Comfortaa"/>
                <a:ea typeface="Comfortaa"/>
                <a:cs typeface="Comfortaa"/>
                <a:sym typeface="Comfortaa"/>
              </a:rPr>
              <a:t>hijskraan</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takken</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snoei</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naaimachine</a:t>
            </a:r>
            <a:endParaRPr sz="2600">
              <a:latin typeface="Comfortaa"/>
              <a:ea typeface="Comfortaa"/>
              <a:cs typeface="Comfortaa"/>
              <a:sym typeface="Comfortaa"/>
            </a:endParaRPr>
          </a:p>
        </p:txBody>
      </p:sp>
      <p:sp>
        <p:nvSpPr>
          <p:cNvPr id="67" name="Google Shape;67;p15"/>
          <p:cNvSpPr/>
          <p:nvPr/>
        </p:nvSpPr>
        <p:spPr>
          <a:xfrm>
            <a:off x="5603525" y="658200"/>
            <a:ext cx="2680800" cy="2168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sz="2600">
                <a:latin typeface="Comfortaa"/>
                <a:ea typeface="Comfortaa"/>
                <a:cs typeface="Comfortaa"/>
                <a:sym typeface="Comfortaa"/>
              </a:rPr>
              <a:t>stopt</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bloemen</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rijke</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deurbel</a:t>
            </a:r>
            <a:endParaRPr sz="2600">
              <a:latin typeface="Comfortaa"/>
              <a:ea typeface="Comfortaa"/>
              <a:cs typeface="Comfortaa"/>
              <a:sym typeface="Comfortaa"/>
            </a:endParaRPr>
          </a:p>
        </p:txBody>
      </p:sp>
      <p:sp>
        <p:nvSpPr>
          <p:cNvPr id="68" name="Google Shape;68;p15"/>
          <p:cNvSpPr/>
          <p:nvPr/>
        </p:nvSpPr>
        <p:spPr>
          <a:xfrm>
            <a:off x="2922725" y="658200"/>
            <a:ext cx="2680800" cy="2168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sz="2600">
                <a:latin typeface="Comfortaa"/>
                <a:ea typeface="Comfortaa"/>
                <a:cs typeface="Comfortaa"/>
                <a:sym typeface="Comfortaa"/>
              </a:rPr>
              <a:t>klapstoel</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laagst</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verbod</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diepst</a:t>
            </a:r>
            <a:endParaRPr sz="2600">
              <a:latin typeface="Comfortaa"/>
              <a:ea typeface="Comfortaa"/>
              <a:cs typeface="Comfortaa"/>
              <a:sym typeface="Comfortaa"/>
            </a:endParaRPr>
          </a:p>
        </p:txBody>
      </p:sp>
      <p:sp>
        <p:nvSpPr>
          <p:cNvPr id="69" name="Google Shape;69;p15"/>
          <p:cNvSpPr/>
          <p:nvPr/>
        </p:nvSpPr>
        <p:spPr>
          <a:xfrm>
            <a:off x="5603525" y="2826900"/>
            <a:ext cx="2680800" cy="2168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sz="2600">
                <a:latin typeface="Comfortaa"/>
                <a:ea typeface="Comfortaa"/>
                <a:cs typeface="Comfortaa"/>
                <a:sym typeface="Comfortaa"/>
              </a:rPr>
              <a:t>dorst</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deurkruk</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kommen</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mooi</a:t>
            </a:r>
            <a:endParaRPr sz="2600">
              <a:latin typeface="Comfortaa"/>
              <a:ea typeface="Comfortaa"/>
              <a:cs typeface="Comfortaa"/>
              <a:sym typeface="Comfortaa"/>
            </a:endParaRPr>
          </a:p>
        </p:txBody>
      </p:sp>
      <p:sp>
        <p:nvSpPr>
          <p:cNvPr id="70" name="Google Shape;70;p15"/>
          <p:cNvSpPr/>
          <p:nvPr/>
        </p:nvSpPr>
        <p:spPr>
          <a:xfrm>
            <a:off x="2922725" y="2826900"/>
            <a:ext cx="2680800" cy="2168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sz="2600">
                <a:latin typeface="Comfortaa"/>
                <a:ea typeface="Comfortaa"/>
                <a:cs typeface="Comfortaa"/>
                <a:sym typeface="Comfortaa"/>
              </a:rPr>
              <a:t>vergis</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vlaai</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gebit</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slakken</a:t>
            </a:r>
            <a:endParaRPr sz="2600">
              <a:latin typeface="Comfortaa"/>
              <a:ea typeface="Comfortaa"/>
              <a:cs typeface="Comfortaa"/>
              <a:sym typeface="Comfortaa"/>
            </a:endParaRPr>
          </a:p>
        </p:txBody>
      </p:sp>
      <p:sp>
        <p:nvSpPr>
          <p:cNvPr id="71" name="Google Shape;71;p15"/>
          <p:cNvSpPr/>
          <p:nvPr/>
        </p:nvSpPr>
        <p:spPr>
          <a:xfrm>
            <a:off x="241925" y="2826900"/>
            <a:ext cx="2680800" cy="2168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sz="2600">
                <a:latin typeface="Comfortaa"/>
                <a:ea typeface="Comfortaa"/>
                <a:cs typeface="Comfortaa"/>
                <a:sym typeface="Comfortaa"/>
              </a:rPr>
              <a:t>groene</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draai</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schelpen</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stoelpoot</a:t>
            </a:r>
            <a:endParaRPr sz="2600">
              <a:latin typeface="Comfortaa"/>
              <a:ea typeface="Comfortaa"/>
              <a:cs typeface="Comfortaa"/>
              <a:sym typeface="Comforta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nvSpPr>
        <p:spPr>
          <a:xfrm>
            <a:off x="230975" y="80525"/>
            <a:ext cx="8064300" cy="49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1800">
                <a:solidFill>
                  <a:schemeClr val="dk2"/>
                </a:solidFill>
              </a:rPr>
              <a:t>Als de leerling op blauw komt, kaartje trekken en hardop lezen.</a:t>
            </a:r>
            <a:endParaRPr sz="1800">
              <a:solidFill>
                <a:schemeClr val="dk2"/>
              </a:solidFill>
            </a:endParaRPr>
          </a:p>
        </p:txBody>
      </p:sp>
      <p:sp>
        <p:nvSpPr>
          <p:cNvPr id="77" name="Google Shape;77;p16"/>
          <p:cNvSpPr/>
          <p:nvPr/>
        </p:nvSpPr>
        <p:spPr>
          <a:xfrm>
            <a:off x="241925" y="658200"/>
            <a:ext cx="2680800" cy="2168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sz="2600">
                <a:latin typeface="Comfortaa"/>
                <a:ea typeface="Comfortaa"/>
                <a:cs typeface="Comfortaa"/>
                <a:sym typeface="Comfortaa"/>
              </a:rPr>
              <a:t>vijver</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palmen</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kleine</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fietst</a:t>
            </a:r>
            <a:endParaRPr sz="2600">
              <a:latin typeface="Comfortaa"/>
              <a:ea typeface="Comfortaa"/>
              <a:cs typeface="Comfortaa"/>
              <a:sym typeface="Comfortaa"/>
            </a:endParaRPr>
          </a:p>
        </p:txBody>
      </p:sp>
      <p:sp>
        <p:nvSpPr>
          <p:cNvPr id="78" name="Google Shape;78;p16"/>
          <p:cNvSpPr/>
          <p:nvPr/>
        </p:nvSpPr>
        <p:spPr>
          <a:xfrm>
            <a:off x="5603525" y="658200"/>
            <a:ext cx="2680800" cy="2168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sz="2600">
                <a:latin typeface="Comfortaa"/>
                <a:ea typeface="Comfortaa"/>
                <a:cs typeface="Comfortaa"/>
                <a:sym typeface="Comfortaa"/>
              </a:rPr>
              <a:t>vliegtuig</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plukken</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mantel</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haai</a:t>
            </a:r>
            <a:endParaRPr sz="2600">
              <a:latin typeface="Comfortaa"/>
              <a:ea typeface="Comfortaa"/>
              <a:cs typeface="Comfortaa"/>
              <a:sym typeface="Comfortaa"/>
            </a:endParaRPr>
          </a:p>
        </p:txBody>
      </p:sp>
      <p:sp>
        <p:nvSpPr>
          <p:cNvPr id="79" name="Google Shape;79;p16"/>
          <p:cNvSpPr/>
          <p:nvPr/>
        </p:nvSpPr>
        <p:spPr>
          <a:xfrm>
            <a:off x="2922725" y="658200"/>
            <a:ext cx="2680800" cy="2168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sz="2600">
                <a:latin typeface="Comfortaa"/>
                <a:ea typeface="Comfortaa"/>
                <a:cs typeface="Comfortaa"/>
                <a:sym typeface="Comfortaa"/>
              </a:rPr>
              <a:t>markt</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vleugel</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draaideur</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stoei</a:t>
            </a:r>
            <a:endParaRPr sz="2600">
              <a:latin typeface="Comfortaa"/>
              <a:ea typeface="Comfortaa"/>
              <a:cs typeface="Comfortaa"/>
              <a:sym typeface="Comfortaa"/>
            </a:endParaRPr>
          </a:p>
        </p:txBody>
      </p:sp>
      <p:sp>
        <p:nvSpPr>
          <p:cNvPr id="80" name="Google Shape;80;p16"/>
          <p:cNvSpPr/>
          <p:nvPr/>
        </p:nvSpPr>
        <p:spPr>
          <a:xfrm>
            <a:off x="5603525" y="2826900"/>
            <a:ext cx="2680800" cy="2168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sz="2600">
                <a:latin typeface="Comfortaa"/>
                <a:ea typeface="Comfortaa"/>
                <a:cs typeface="Comfortaa"/>
                <a:sym typeface="Comfortaa"/>
              </a:rPr>
              <a:t>poetst</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strik</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zwemmen</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rommel</a:t>
            </a:r>
            <a:endParaRPr sz="2600">
              <a:latin typeface="Comfortaa"/>
              <a:ea typeface="Comfortaa"/>
              <a:cs typeface="Comfortaa"/>
              <a:sym typeface="Comfortaa"/>
            </a:endParaRPr>
          </a:p>
        </p:txBody>
      </p:sp>
      <p:sp>
        <p:nvSpPr>
          <p:cNvPr id="81" name="Google Shape;81;p16"/>
          <p:cNvSpPr/>
          <p:nvPr/>
        </p:nvSpPr>
        <p:spPr>
          <a:xfrm>
            <a:off x="2922725" y="2826900"/>
            <a:ext cx="2680800" cy="2168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sz="2600">
                <a:latin typeface="Comfortaa"/>
                <a:ea typeface="Comfortaa"/>
                <a:cs typeface="Comfortaa"/>
                <a:sym typeface="Comfortaa"/>
              </a:rPr>
              <a:t>ritsen</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straks</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spuitbus</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kooi</a:t>
            </a:r>
            <a:endParaRPr sz="2600">
              <a:latin typeface="Comfortaa"/>
              <a:ea typeface="Comfortaa"/>
              <a:cs typeface="Comfortaa"/>
              <a:sym typeface="Comfortaa"/>
            </a:endParaRPr>
          </a:p>
        </p:txBody>
      </p:sp>
      <p:sp>
        <p:nvSpPr>
          <p:cNvPr id="82" name="Google Shape;82;p16"/>
          <p:cNvSpPr/>
          <p:nvPr/>
        </p:nvSpPr>
        <p:spPr>
          <a:xfrm>
            <a:off x="241925" y="2826900"/>
            <a:ext cx="2680800" cy="2168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sz="2600">
                <a:latin typeface="Comfortaa"/>
                <a:ea typeface="Comfortaa"/>
                <a:cs typeface="Comfortaa"/>
                <a:sym typeface="Comfortaa"/>
              </a:rPr>
              <a:t>bruine</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harkt</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schapen</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heggenschaar</a:t>
            </a:r>
            <a:endParaRPr sz="2600">
              <a:latin typeface="Comfortaa"/>
              <a:ea typeface="Comfortaa"/>
              <a:cs typeface="Comfortaa"/>
              <a:sym typeface="Comforta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nvSpPr>
        <p:spPr>
          <a:xfrm>
            <a:off x="230975" y="80525"/>
            <a:ext cx="8064300" cy="49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1800">
                <a:solidFill>
                  <a:schemeClr val="dk2"/>
                </a:solidFill>
              </a:rPr>
              <a:t>Als de leerling op blauw komt, kaartje trekken en hardop lezen.</a:t>
            </a:r>
            <a:endParaRPr sz="1800">
              <a:solidFill>
                <a:schemeClr val="dk2"/>
              </a:solidFill>
            </a:endParaRPr>
          </a:p>
        </p:txBody>
      </p:sp>
      <p:sp>
        <p:nvSpPr>
          <p:cNvPr id="88" name="Google Shape;88;p17"/>
          <p:cNvSpPr/>
          <p:nvPr/>
        </p:nvSpPr>
        <p:spPr>
          <a:xfrm>
            <a:off x="241925" y="658200"/>
            <a:ext cx="2680800" cy="2168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sz="2600">
                <a:latin typeface="Comfortaa"/>
                <a:ea typeface="Comfortaa"/>
                <a:cs typeface="Comfortaa"/>
                <a:sym typeface="Comfortaa"/>
              </a:rPr>
              <a:t>dammen</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oude</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groei</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sleutel</a:t>
            </a:r>
            <a:endParaRPr sz="2600">
              <a:latin typeface="Comfortaa"/>
              <a:ea typeface="Comfortaa"/>
              <a:cs typeface="Comfortaa"/>
              <a:sym typeface="Comfortaa"/>
            </a:endParaRPr>
          </a:p>
        </p:txBody>
      </p:sp>
      <p:sp>
        <p:nvSpPr>
          <p:cNvPr id="89" name="Google Shape;89;p17"/>
          <p:cNvSpPr/>
          <p:nvPr/>
        </p:nvSpPr>
        <p:spPr>
          <a:xfrm>
            <a:off x="5603525" y="658200"/>
            <a:ext cx="2680800" cy="2168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sz="2600">
                <a:latin typeface="Comfortaa"/>
                <a:ea typeface="Comfortaa"/>
                <a:cs typeface="Comfortaa"/>
                <a:sym typeface="Comfortaa"/>
              </a:rPr>
              <a:t>tijger</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drukken</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koude</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fraai</a:t>
            </a:r>
            <a:endParaRPr sz="2600">
              <a:latin typeface="Comfortaa"/>
              <a:ea typeface="Comfortaa"/>
              <a:cs typeface="Comfortaa"/>
              <a:sym typeface="Comfortaa"/>
            </a:endParaRPr>
          </a:p>
        </p:txBody>
      </p:sp>
      <p:sp>
        <p:nvSpPr>
          <p:cNvPr id="90" name="Google Shape;90;p17"/>
          <p:cNvSpPr/>
          <p:nvPr/>
        </p:nvSpPr>
        <p:spPr>
          <a:xfrm>
            <a:off x="2922725" y="658200"/>
            <a:ext cx="2680800" cy="2168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sz="2600">
                <a:latin typeface="Comfortaa"/>
                <a:ea typeface="Comfortaa"/>
                <a:cs typeface="Comfortaa"/>
                <a:sym typeface="Comfortaa"/>
              </a:rPr>
              <a:t>beide</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paarse</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fietsenrek</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beitel</a:t>
            </a:r>
            <a:endParaRPr sz="2600">
              <a:latin typeface="Comfortaa"/>
              <a:ea typeface="Comfortaa"/>
              <a:cs typeface="Comfortaa"/>
              <a:sym typeface="Comfortaa"/>
            </a:endParaRPr>
          </a:p>
        </p:txBody>
      </p:sp>
      <p:sp>
        <p:nvSpPr>
          <p:cNvPr id="91" name="Google Shape;91;p17"/>
          <p:cNvSpPr/>
          <p:nvPr/>
        </p:nvSpPr>
        <p:spPr>
          <a:xfrm>
            <a:off x="5603525" y="2826900"/>
            <a:ext cx="2680800" cy="2168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sz="2600">
                <a:latin typeface="Comfortaa"/>
                <a:ea typeface="Comfortaa"/>
                <a:cs typeface="Comfortaa"/>
                <a:sym typeface="Comfortaa"/>
              </a:rPr>
              <a:t>broeken</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klapstoel</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betaal</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bruggen</a:t>
            </a:r>
            <a:endParaRPr sz="2600">
              <a:latin typeface="Comfortaa"/>
              <a:ea typeface="Comfortaa"/>
              <a:cs typeface="Comfortaa"/>
              <a:sym typeface="Comfortaa"/>
            </a:endParaRPr>
          </a:p>
        </p:txBody>
      </p:sp>
      <p:sp>
        <p:nvSpPr>
          <p:cNvPr id="92" name="Google Shape;92;p17"/>
          <p:cNvSpPr/>
          <p:nvPr/>
        </p:nvSpPr>
        <p:spPr>
          <a:xfrm>
            <a:off x="2922725" y="2826900"/>
            <a:ext cx="2680800" cy="2168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sz="2600">
                <a:latin typeface="Comfortaa"/>
                <a:ea typeface="Comfortaa"/>
                <a:cs typeface="Comfortaa"/>
                <a:sym typeface="Comfortaa"/>
              </a:rPr>
              <a:t>fratsen</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laagst</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schoolbus</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plooi</a:t>
            </a:r>
            <a:endParaRPr sz="2600">
              <a:latin typeface="Comfortaa"/>
              <a:ea typeface="Comfortaa"/>
              <a:cs typeface="Comfortaa"/>
              <a:sym typeface="Comfortaa"/>
            </a:endParaRPr>
          </a:p>
        </p:txBody>
      </p:sp>
      <p:sp>
        <p:nvSpPr>
          <p:cNvPr id="93" name="Google Shape;93;p17"/>
          <p:cNvSpPr/>
          <p:nvPr/>
        </p:nvSpPr>
        <p:spPr>
          <a:xfrm>
            <a:off x="241925" y="2826900"/>
            <a:ext cx="2680800" cy="2168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sz="2600">
                <a:latin typeface="Comfortaa"/>
                <a:ea typeface="Comfortaa"/>
                <a:cs typeface="Comfortaa"/>
                <a:sym typeface="Comfortaa"/>
              </a:rPr>
              <a:t>hijskraan</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takken</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gezien</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stappenteller</a:t>
            </a:r>
            <a:endParaRPr sz="2600">
              <a:latin typeface="Comfortaa"/>
              <a:ea typeface="Comfortaa"/>
              <a:cs typeface="Comfortaa"/>
              <a:sym typeface="Comforta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8"/>
          <p:cNvSpPr txBox="1"/>
          <p:nvPr/>
        </p:nvSpPr>
        <p:spPr>
          <a:xfrm>
            <a:off x="230975" y="80525"/>
            <a:ext cx="8064300" cy="49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1800">
                <a:solidFill>
                  <a:schemeClr val="dk2"/>
                </a:solidFill>
              </a:rPr>
              <a:t>Als de leerling op blauw komt, kaartje trekken en hardop lezen.</a:t>
            </a:r>
            <a:endParaRPr sz="1800">
              <a:solidFill>
                <a:schemeClr val="dk2"/>
              </a:solidFill>
            </a:endParaRPr>
          </a:p>
        </p:txBody>
      </p:sp>
      <p:sp>
        <p:nvSpPr>
          <p:cNvPr id="99" name="Google Shape;99;p18"/>
          <p:cNvSpPr/>
          <p:nvPr/>
        </p:nvSpPr>
        <p:spPr>
          <a:xfrm>
            <a:off x="241925" y="658200"/>
            <a:ext cx="2680800" cy="2168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sz="2600">
                <a:latin typeface="Comfortaa"/>
                <a:ea typeface="Comfortaa"/>
                <a:cs typeface="Comfortaa"/>
                <a:sym typeface="Comfortaa"/>
              </a:rPr>
              <a:t>strooi</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schoenveter</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vlakken</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traagst</a:t>
            </a:r>
            <a:endParaRPr sz="2600">
              <a:latin typeface="Comfortaa"/>
              <a:ea typeface="Comfortaa"/>
              <a:cs typeface="Comfortaa"/>
              <a:sym typeface="Comfortaa"/>
            </a:endParaRPr>
          </a:p>
        </p:txBody>
      </p:sp>
      <p:sp>
        <p:nvSpPr>
          <p:cNvPr id="100" name="Google Shape;100;p18"/>
          <p:cNvSpPr/>
          <p:nvPr/>
        </p:nvSpPr>
        <p:spPr>
          <a:xfrm>
            <a:off x="5603525" y="658200"/>
            <a:ext cx="2680800" cy="2168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sz="2600">
                <a:latin typeface="Comfortaa"/>
                <a:ea typeface="Comfortaa"/>
                <a:cs typeface="Comfortaa"/>
                <a:sym typeface="Comfortaa"/>
              </a:rPr>
              <a:t>manden</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dikke</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draaistoel</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hakken</a:t>
            </a:r>
            <a:endParaRPr sz="2600">
              <a:latin typeface="Comfortaa"/>
              <a:ea typeface="Comfortaa"/>
              <a:cs typeface="Comfortaa"/>
              <a:sym typeface="Comfortaa"/>
            </a:endParaRPr>
          </a:p>
        </p:txBody>
      </p:sp>
      <p:sp>
        <p:nvSpPr>
          <p:cNvPr id="101" name="Google Shape;101;p18"/>
          <p:cNvSpPr/>
          <p:nvPr/>
        </p:nvSpPr>
        <p:spPr>
          <a:xfrm>
            <a:off x="2922725" y="658200"/>
            <a:ext cx="2680800" cy="2168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sz="2600">
                <a:latin typeface="Comfortaa"/>
                <a:ea typeface="Comfortaa"/>
                <a:cs typeface="Comfortaa"/>
                <a:sym typeface="Comfortaa"/>
              </a:rPr>
              <a:t>sproeten</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duikbril</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schoenen</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verst</a:t>
            </a:r>
            <a:endParaRPr sz="2600">
              <a:latin typeface="Comfortaa"/>
              <a:ea typeface="Comfortaa"/>
              <a:cs typeface="Comfortaa"/>
              <a:sym typeface="Comfortaa"/>
            </a:endParaRPr>
          </a:p>
        </p:txBody>
      </p:sp>
      <p:sp>
        <p:nvSpPr>
          <p:cNvPr id="102" name="Google Shape;102;p18"/>
          <p:cNvSpPr/>
          <p:nvPr/>
        </p:nvSpPr>
        <p:spPr>
          <a:xfrm>
            <a:off x="5603525" y="2826900"/>
            <a:ext cx="2680800" cy="2168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sz="2600">
                <a:latin typeface="Comfortaa"/>
                <a:ea typeface="Comfortaa"/>
                <a:cs typeface="Comfortaa"/>
                <a:sym typeface="Comfortaa"/>
              </a:rPr>
              <a:t>bessen</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artsen</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strikken</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stroop</a:t>
            </a:r>
            <a:endParaRPr sz="2600">
              <a:latin typeface="Comfortaa"/>
              <a:ea typeface="Comfortaa"/>
              <a:cs typeface="Comfortaa"/>
              <a:sym typeface="Comfortaa"/>
            </a:endParaRPr>
          </a:p>
        </p:txBody>
      </p:sp>
      <p:sp>
        <p:nvSpPr>
          <p:cNvPr id="103" name="Google Shape;103;p18"/>
          <p:cNvSpPr/>
          <p:nvPr/>
        </p:nvSpPr>
        <p:spPr>
          <a:xfrm>
            <a:off x="2922725" y="2826900"/>
            <a:ext cx="2680800" cy="2168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sz="2600">
                <a:latin typeface="Comfortaa"/>
                <a:ea typeface="Comfortaa"/>
                <a:cs typeface="Comfortaa"/>
                <a:sym typeface="Comfortaa"/>
              </a:rPr>
              <a:t>knoei</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witte</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oogst</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struikel</a:t>
            </a:r>
            <a:endParaRPr sz="2600">
              <a:latin typeface="Comfortaa"/>
              <a:ea typeface="Comfortaa"/>
              <a:cs typeface="Comfortaa"/>
              <a:sym typeface="Comfortaa"/>
            </a:endParaRPr>
          </a:p>
        </p:txBody>
      </p:sp>
      <p:sp>
        <p:nvSpPr>
          <p:cNvPr id="104" name="Google Shape;104;p18"/>
          <p:cNvSpPr/>
          <p:nvPr/>
        </p:nvSpPr>
        <p:spPr>
          <a:xfrm>
            <a:off x="241925" y="2826900"/>
            <a:ext cx="2680800" cy="2168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sz="2600">
                <a:latin typeface="Comfortaa"/>
                <a:ea typeface="Comfortaa"/>
                <a:cs typeface="Comfortaa"/>
                <a:sym typeface="Comfortaa"/>
              </a:rPr>
              <a:t>haai</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dunne</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deurkruk</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tikken</a:t>
            </a:r>
            <a:endParaRPr sz="2600">
              <a:latin typeface="Comfortaa"/>
              <a:ea typeface="Comfortaa"/>
              <a:cs typeface="Comfortaa"/>
              <a:sym typeface="Comforta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9"/>
          <p:cNvSpPr txBox="1"/>
          <p:nvPr/>
        </p:nvSpPr>
        <p:spPr>
          <a:xfrm>
            <a:off x="230975" y="80525"/>
            <a:ext cx="8064300" cy="49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1800">
                <a:solidFill>
                  <a:schemeClr val="dk2"/>
                </a:solidFill>
              </a:rPr>
              <a:t>Als de leerling op blauw komt, kaartje trekken en hardop lezen.</a:t>
            </a:r>
            <a:endParaRPr sz="1800">
              <a:solidFill>
                <a:schemeClr val="dk2"/>
              </a:solidFill>
            </a:endParaRPr>
          </a:p>
        </p:txBody>
      </p:sp>
      <p:sp>
        <p:nvSpPr>
          <p:cNvPr id="110" name="Google Shape;110;p19"/>
          <p:cNvSpPr/>
          <p:nvPr/>
        </p:nvSpPr>
        <p:spPr>
          <a:xfrm>
            <a:off x="241925" y="658200"/>
            <a:ext cx="2680800" cy="2168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sz="2600">
                <a:latin typeface="Comfortaa"/>
                <a:ea typeface="Comfortaa"/>
                <a:cs typeface="Comfortaa"/>
                <a:sym typeface="Comfortaa"/>
              </a:rPr>
              <a:t>stopt</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dorst</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draaideur</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paarse</a:t>
            </a:r>
            <a:endParaRPr sz="2600">
              <a:latin typeface="Comfortaa"/>
              <a:ea typeface="Comfortaa"/>
              <a:cs typeface="Comfortaa"/>
              <a:sym typeface="Comfortaa"/>
            </a:endParaRPr>
          </a:p>
        </p:txBody>
      </p:sp>
      <p:sp>
        <p:nvSpPr>
          <p:cNvPr id="111" name="Google Shape;111;p19"/>
          <p:cNvSpPr/>
          <p:nvPr/>
        </p:nvSpPr>
        <p:spPr>
          <a:xfrm>
            <a:off x="5603525" y="658200"/>
            <a:ext cx="2680800" cy="2168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sz="2600">
                <a:latin typeface="Comfortaa"/>
                <a:ea typeface="Comfortaa"/>
                <a:cs typeface="Comfortaa"/>
                <a:sym typeface="Comfortaa"/>
              </a:rPr>
              <a:t>monden</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oude</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rommel</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sleutel</a:t>
            </a:r>
            <a:endParaRPr sz="2600">
              <a:latin typeface="Comfortaa"/>
              <a:ea typeface="Comfortaa"/>
              <a:cs typeface="Comfortaa"/>
              <a:sym typeface="Comfortaa"/>
            </a:endParaRPr>
          </a:p>
        </p:txBody>
      </p:sp>
      <p:sp>
        <p:nvSpPr>
          <p:cNvPr id="112" name="Google Shape;112;p19"/>
          <p:cNvSpPr/>
          <p:nvPr/>
        </p:nvSpPr>
        <p:spPr>
          <a:xfrm>
            <a:off x="2922725" y="658200"/>
            <a:ext cx="2680800" cy="2168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sz="2600">
                <a:latin typeface="Comfortaa"/>
                <a:ea typeface="Comfortaa"/>
                <a:cs typeface="Comfortaa"/>
                <a:sym typeface="Comfortaa"/>
              </a:rPr>
              <a:t>spruiten</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duikfles</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schoener</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viest</a:t>
            </a:r>
            <a:endParaRPr sz="2600">
              <a:latin typeface="Comfortaa"/>
              <a:ea typeface="Comfortaa"/>
              <a:cs typeface="Comfortaa"/>
              <a:sym typeface="Comfortaa"/>
            </a:endParaRPr>
          </a:p>
        </p:txBody>
      </p:sp>
      <p:sp>
        <p:nvSpPr>
          <p:cNvPr id="113" name="Google Shape;113;p19"/>
          <p:cNvSpPr/>
          <p:nvPr/>
        </p:nvSpPr>
        <p:spPr>
          <a:xfrm>
            <a:off x="5603525" y="2826900"/>
            <a:ext cx="2680800" cy="2168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sz="2600">
                <a:latin typeface="Comfortaa"/>
                <a:ea typeface="Comfortaa"/>
                <a:cs typeface="Comfortaa"/>
                <a:sym typeface="Comfortaa"/>
              </a:rPr>
              <a:t>vliegtuig</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poetst</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sproeten</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maaimachine</a:t>
            </a:r>
            <a:endParaRPr sz="2600">
              <a:latin typeface="Comfortaa"/>
              <a:ea typeface="Comfortaa"/>
              <a:cs typeface="Comfortaa"/>
              <a:sym typeface="Comfortaa"/>
            </a:endParaRPr>
          </a:p>
        </p:txBody>
      </p:sp>
      <p:sp>
        <p:nvSpPr>
          <p:cNvPr id="114" name="Google Shape;114;p19"/>
          <p:cNvSpPr/>
          <p:nvPr/>
        </p:nvSpPr>
        <p:spPr>
          <a:xfrm>
            <a:off x="2922725" y="2826900"/>
            <a:ext cx="2680800" cy="2168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sz="2600">
                <a:latin typeface="Comfortaa"/>
                <a:ea typeface="Comfortaa"/>
                <a:cs typeface="Comfortaa"/>
                <a:sym typeface="Comfortaa"/>
              </a:rPr>
              <a:t>zwemmen</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harkt</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vlaai</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slakken</a:t>
            </a:r>
            <a:endParaRPr sz="2600">
              <a:latin typeface="Comfortaa"/>
              <a:ea typeface="Comfortaa"/>
              <a:cs typeface="Comfortaa"/>
              <a:sym typeface="Comfortaa"/>
            </a:endParaRPr>
          </a:p>
        </p:txBody>
      </p:sp>
      <p:sp>
        <p:nvSpPr>
          <p:cNvPr id="115" name="Google Shape;115;p19"/>
          <p:cNvSpPr/>
          <p:nvPr/>
        </p:nvSpPr>
        <p:spPr>
          <a:xfrm>
            <a:off x="241925" y="2826900"/>
            <a:ext cx="2680800" cy="2168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sz="2600">
                <a:latin typeface="Comfortaa"/>
                <a:ea typeface="Comfortaa"/>
                <a:cs typeface="Comfortaa"/>
                <a:sym typeface="Comfortaa"/>
              </a:rPr>
              <a:t>kr</a:t>
            </a:r>
            <a:r>
              <a:rPr lang="nl" sz="2600">
                <a:latin typeface="Comfortaa"/>
                <a:ea typeface="Comfortaa"/>
                <a:cs typeface="Comfortaa"/>
                <a:sym typeface="Comfortaa"/>
              </a:rPr>
              <a:t>aai</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klapstoel</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schoenpoets</a:t>
            </a:r>
            <a:endParaRPr sz="2600">
              <a:latin typeface="Comfortaa"/>
              <a:ea typeface="Comfortaa"/>
              <a:cs typeface="Comfortaa"/>
              <a:sym typeface="Comfortaa"/>
            </a:endParaRPr>
          </a:p>
          <a:p>
            <a:pPr indent="0" lvl="0" marL="0" rtl="0" algn="ctr">
              <a:spcBef>
                <a:spcPts val="0"/>
              </a:spcBef>
              <a:spcAft>
                <a:spcPts val="0"/>
              </a:spcAft>
              <a:buNone/>
            </a:pPr>
            <a:r>
              <a:rPr lang="nl" sz="2600">
                <a:latin typeface="Comfortaa"/>
                <a:ea typeface="Comfortaa"/>
                <a:cs typeface="Comfortaa"/>
                <a:sym typeface="Comfortaa"/>
              </a:rPr>
              <a:t>stikken</a:t>
            </a:r>
            <a:endParaRPr sz="2600">
              <a:latin typeface="Comfortaa"/>
              <a:ea typeface="Comfortaa"/>
              <a:cs typeface="Comfortaa"/>
              <a:sym typeface="Comforta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